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288" r:id="rId6"/>
    <p:sldId id="296" r:id="rId7"/>
    <p:sldId id="289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6"/>
    <a:srgbClr val="010157"/>
    <a:srgbClr val="0F5494"/>
    <a:srgbClr val="416484"/>
    <a:srgbClr val="0074BF"/>
    <a:srgbClr val="000154"/>
    <a:srgbClr val="00ADEF"/>
    <a:srgbClr val="FCB711"/>
    <a:srgbClr val="F2883A"/>
    <a:srgbClr val="FE5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3901" autoAdjust="0"/>
  </p:normalViewPr>
  <p:slideViewPr>
    <p:cSldViewPr snapToGrid="0">
      <p:cViewPr varScale="1">
        <p:scale>
          <a:sx n="99" d="100"/>
          <a:sy n="99" d="100"/>
        </p:scale>
        <p:origin x="1048" y="6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0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4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41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91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167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8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210" y="1767367"/>
            <a:ext cx="8244901" cy="29585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77976" y="5890240"/>
            <a:ext cx="3544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FC000"/>
                </a:solidFill>
                <a:latin typeface="EC Square Sans Cond Pro" panose="020B0506040000020004" pitchFamily="34" charset="0"/>
              </a:rPr>
              <a:t>RTD.G.6 </a:t>
            </a:r>
          </a:p>
          <a:p>
            <a:r>
              <a:rPr lang="fr-BE" sz="1400" dirty="0">
                <a:solidFill>
                  <a:srgbClr val="FFC000"/>
                </a:solidFill>
                <a:latin typeface="EC Square Sans Cond Pro" panose="020B0506040000020004" pitchFamily="34" charset="0"/>
              </a:rPr>
              <a:t>Common Knowledge and Data Management Service</a:t>
            </a:r>
            <a:endParaRPr lang="en-GB" sz="1400" dirty="0">
              <a:solidFill>
                <a:srgbClr val="FFC000"/>
              </a:solidFill>
              <a:latin typeface="EC Square Sans Cond Pro" panose="020B05060400000200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99" y="4849968"/>
            <a:ext cx="1833093" cy="183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95600" y="548681"/>
            <a:ext cx="7920880" cy="720601"/>
          </a:xfrm>
        </p:spPr>
        <p:txBody>
          <a:bodyPr/>
          <a:lstStyle/>
          <a:p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the Horizon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Booster?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21912" y="2126464"/>
            <a:ext cx="8294341" cy="3978121"/>
          </a:xfrm>
        </p:spPr>
        <p:txBody>
          <a:bodyPr/>
          <a:lstStyle/>
          <a:p>
            <a:pPr marL="0" indent="0" algn="just">
              <a:buClr>
                <a:srgbClr val="F2883A"/>
              </a:buClr>
              <a:buNone/>
            </a:pPr>
            <a:r>
              <a:rPr lang="en-US" sz="20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offered by the European Commission to 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beneficiaries</a:t>
            </a:r>
            <a:r>
              <a:rPr lang="en-US" sz="2000" b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maximize the </a:t>
            </a:r>
            <a:r>
              <a:rPr lang="en-US" sz="2000" b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research &amp; innovation project results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b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exploitation </a:t>
            </a:r>
            <a:r>
              <a:rPr lang="en-US" sz="2000" b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</a:t>
            </a:r>
            <a:r>
              <a:rPr lang="en-US" sz="20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implement your </a:t>
            </a:r>
            <a:r>
              <a:rPr lang="en-US" sz="2000" b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 and exploitation </a:t>
            </a:r>
            <a:r>
              <a:rPr lang="en-US" sz="2000" b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US" sz="2000" b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dissemination </a:t>
            </a:r>
            <a:r>
              <a:rPr lang="en-US" sz="2000" b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1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valorising</a:t>
            </a:r>
            <a:r>
              <a:rPr lang="en-US" sz="2000" b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Widening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b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market, policy makers and the society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83432" y="2256430"/>
            <a:ext cx="1258193" cy="1300194"/>
          </a:xfrm>
          <a:prstGeom prst="rect">
            <a:avLst/>
          </a:prstGeom>
          <a:solidFill>
            <a:srgbClr val="FCB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/>
              <a:t>Boost</a:t>
            </a:r>
            <a:r>
              <a:rPr lang="fr-BE" b="1" dirty="0"/>
              <a:t> </a:t>
            </a:r>
            <a:r>
              <a:rPr lang="fr-BE" b="1" dirty="0" err="1"/>
              <a:t>your</a:t>
            </a:r>
            <a:r>
              <a:rPr lang="fr-BE" b="1" dirty="0"/>
              <a:t> impact!</a:t>
            </a:r>
            <a:endParaRPr lang="en-GB" b="1" dirty="0"/>
          </a:p>
        </p:txBody>
      </p:sp>
      <p:sp>
        <p:nvSpPr>
          <p:cNvPr id="2" name="Right Triangle 1"/>
          <p:cNvSpPr/>
          <p:nvPr/>
        </p:nvSpPr>
        <p:spPr>
          <a:xfrm rot="5400000">
            <a:off x="10476011" y="3565398"/>
            <a:ext cx="1291004" cy="1258193"/>
          </a:xfrm>
          <a:prstGeom prst="rtTriangle">
            <a:avLst/>
          </a:prstGeom>
          <a:solidFill>
            <a:srgbClr val="F28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16200000">
            <a:off x="9199746" y="2272938"/>
            <a:ext cx="1300194" cy="1267177"/>
          </a:xfrm>
          <a:prstGeom prst="rtTriangle">
            <a:avLst/>
          </a:prstGeom>
          <a:solidFill>
            <a:srgbClr val="FE5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15"/>
          <a:stretch/>
        </p:blipFill>
        <p:spPr>
          <a:xfrm>
            <a:off x="316672" y="5873162"/>
            <a:ext cx="897825" cy="8571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-10119"/>
            <a:ext cx="12192000" cy="1741714"/>
          </a:xfrm>
          <a:prstGeom prst="rect">
            <a:avLst/>
          </a:prstGeom>
          <a:solidFill>
            <a:srgbClr val="034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Horizon </a:t>
            </a:r>
            <a:r>
              <a:rPr lang="fr-BE" sz="44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  <a:endParaRPr lang="en-GB" sz="4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3902" y="-38103"/>
            <a:ext cx="0" cy="1269282"/>
          </a:xfrm>
          <a:prstGeom prst="line">
            <a:avLst/>
          </a:prstGeom>
          <a:ln w="28575">
            <a:solidFill>
              <a:srgbClr val="FCB7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9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95600" y="548681"/>
            <a:ext cx="7920880" cy="720601"/>
          </a:xfrm>
        </p:spPr>
        <p:txBody>
          <a:bodyPr/>
          <a:lstStyle/>
          <a:p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the Horizon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Booster?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37071" y="2132202"/>
            <a:ext cx="8259177" cy="3312368"/>
          </a:xfrm>
        </p:spPr>
        <p:txBody>
          <a:bodyPr/>
          <a:lstStyle/>
          <a:p>
            <a:pPr marL="0" indent="0" algn="just">
              <a:buClr>
                <a:srgbClr val="F2883A"/>
              </a:buClr>
              <a:buNone/>
            </a:pPr>
            <a:r>
              <a:rPr lang="en-GB" sz="2000" kern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set of 3 tailor-made support services for beneficiaries</a:t>
            </a:r>
          </a:p>
          <a:p>
            <a:pPr marL="800100" lvl="1" indent="-342900" algn="just">
              <a:buClr>
                <a:srgbClr val="F2883A"/>
              </a:buClr>
              <a:buFont typeface="+mj-lt"/>
              <a:buAutoNum type="arabicPeriod"/>
            </a:pPr>
            <a:r>
              <a:rPr lang="en-GB" sz="18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 R&amp;I projects, in a portfolio of similar/complementary project results</a:t>
            </a:r>
          </a:p>
          <a:p>
            <a:pPr marL="800100" lvl="1" indent="-342900" algn="just">
              <a:buClr>
                <a:srgbClr val="F2883A"/>
              </a:buClr>
              <a:buFont typeface="+mj-lt"/>
              <a:buAutoNum type="arabicPeriod"/>
            </a:pP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exploitation </a:t>
            </a:r>
            <a:r>
              <a:rPr lang="en-GB" sz="18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</a:p>
          <a:p>
            <a:pPr marL="800100" lvl="1" indent="-342900" algn="just">
              <a:buClr>
                <a:srgbClr val="F2883A"/>
              </a:buClr>
              <a:buFont typeface="+mj-lt"/>
              <a:buAutoNum type="arabicPeriod"/>
            </a:pP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access </a:t>
            </a:r>
            <a:r>
              <a:rPr lang="en-GB" sz="18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market</a:t>
            </a: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15"/>
          <a:stretch/>
        </p:blipFill>
        <p:spPr>
          <a:xfrm>
            <a:off x="316672" y="5873162"/>
            <a:ext cx="897825" cy="8571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-38103"/>
            <a:ext cx="12192000" cy="1741714"/>
          </a:xfrm>
          <a:prstGeom prst="rect">
            <a:avLst/>
          </a:prstGeom>
          <a:solidFill>
            <a:srgbClr val="034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Horizon </a:t>
            </a:r>
            <a:r>
              <a:rPr lang="fr-BE" sz="44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83902" y="-38103"/>
            <a:ext cx="0" cy="1269282"/>
          </a:xfrm>
          <a:prstGeom prst="line">
            <a:avLst/>
          </a:prstGeom>
          <a:ln w="28575">
            <a:solidFill>
              <a:srgbClr val="FCB7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553314" y="4822770"/>
            <a:ext cx="1653056" cy="1907575"/>
            <a:chOff x="2574177" y="51790"/>
            <a:chExt cx="951249" cy="1093390"/>
          </a:xfrm>
          <a:solidFill>
            <a:srgbClr val="000154"/>
          </a:solidFill>
        </p:grpSpPr>
        <p:sp>
          <p:nvSpPr>
            <p:cNvPr id="21" name="Hexagon 20"/>
            <p:cNvSpPr/>
            <p:nvPr/>
          </p:nvSpPr>
          <p:spPr>
            <a:xfrm rot="5400000">
              <a:off x="2503107" y="122860"/>
              <a:ext cx="1093390" cy="95124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/>
            <p:cNvSpPr txBox="1"/>
            <p:nvPr/>
          </p:nvSpPr>
          <p:spPr>
            <a:xfrm>
              <a:off x="2671352" y="236845"/>
              <a:ext cx="761594" cy="68796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/>
              <a:r>
                <a:rPr lang="en-GB" sz="1400" b="1" dirty="0"/>
                <a:t>Business Plan Development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02722" y="4445877"/>
            <a:ext cx="1668856" cy="1894469"/>
            <a:chOff x="2574177" y="51790"/>
            <a:chExt cx="951249" cy="1093390"/>
          </a:xfrm>
          <a:solidFill>
            <a:srgbClr val="00ADEF"/>
          </a:solidFill>
        </p:grpSpPr>
        <p:sp>
          <p:nvSpPr>
            <p:cNvPr id="12" name="Hexagon 11"/>
            <p:cNvSpPr/>
            <p:nvPr/>
          </p:nvSpPr>
          <p:spPr>
            <a:xfrm rot="5400000">
              <a:off x="2503107" y="122860"/>
              <a:ext cx="1093390" cy="95124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/>
            <p:cNvSpPr txBox="1"/>
            <p:nvPr/>
          </p:nvSpPr>
          <p:spPr>
            <a:xfrm>
              <a:off x="2652078" y="246564"/>
              <a:ext cx="829189" cy="68796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/>
              <a:r>
                <a:rPr lang="en-GB" sz="1400" b="1" dirty="0"/>
                <a:t>Portfolio Dissemination &amp; Exploitation Strategy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22460" y="4445877"/>
            <a:ext cx="1647561" cy="1894469"/>
            <a:chOff x="2574177" y="51790"/>
            <a:chExt cx="951249" cy="1093390"/>
          </a:xfrm>
          <a:solidFill>
            <a:srgbClr val="0074BF"/>
          </a:solidFill>
        </p:grpSpPr>
        <p:sp>
          <p:nvSpPr>
            <p:cNvPr id="24" name="Hexagon 23"/>
            <p:cNvSpPr/>
            <p:nvPr/>
          </p:nvSpPr>
          <p:spPr>
            <a:xfrm rot="5400000">
              <a:off x="2503107" y="122860"/>
              <a:ext cx="1093390" cy="95124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agon 4"/>
            <p:cNvSpPr txBox="1"/>
            <p:nvPr/>
          </p:nvSpPr>
          <p:spPr>
            <a:xfrm>
              <a:off x="2669005" y="250763"/>
              <a:ext cx="761594" cy="68796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/>
              <a:r>
                <a:rPr lang="en-GB" sz="1400" b="1" dirty="0"/>
                <a:t>Go To Market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693985" y="2079010"/>
            <a:ext cx="1197764" cy="1168266"/>
          </a:xfrm>
          <a:prstGeom prst="rect">
            <a:avLst/>
          </a:prstGeom>
          <a:solidFill>
            <a:srgbClr val="FCB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b="1" dirty="0"/>
              <a:t>Free of charge</a:t>
            </a:r>
            <a:endParaRPr lang="en-GB" sz="1600" b="1" dirty="0"/>
          </a:p>
        </p:txBody>
      </p:sp>
      <p:sp>
        <p:nvSpPr>
          <p:cNvPr id="17" name="Right Triangle 16"/>
          <p:cNvSpPr/>
          <p:nvPr/>
        </p:nvSpPr>
        <p:spPr>
          <a:xfrm rot="5400000">
            <a:off x="10734830" y="3241810"/>
            <a:ext cx="1160005" cy="1170940"/>
          </a:xfrm>
          <a:prstGeom prst="rtTriangle">
            <a:avLst/>
          </a:prstGeom>
          <a:solidFill>
            <a:srgbClr val="F28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Triangle 17"/>
          <p:cNvSpPr/>
          <p:nvPr/>
        </p:nvSpPr>
        <p:spPr>
          <a:xfrm rot="16200000">
            <a:off x="9524382" y="2059984"/>
            <a:ext cx="1168266" cy="1206318"/>
          </a:xfrm>
          <a:prstGeom prst="rtTriangle">
            <a:avLst/>
          </a:prstGeom>
          <a:solidFill>
            <a:srgbClr val="FE5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2" t="20492" r="11617" b="16590"/>
          <a:stretch/>
        </p:blipFill>
        <p:spPr>
          <a:xfrm>
            <a:off x="8908074" y="4760473"/>
            <a:ext cx="1360714" cy="114300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495600" y="548681"/>
            <a:ext cx="7920880" cy="72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27315" y="1952415"/>
            <a:ext cx="10863943" cy="200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2000" i="0" kern="0" dirty="0">
                <a:latin typeface="Arial" panose="020B0604020202020204" pitchFamily="34" charset="0"/>
                <a:cs typeface="Arial" panose="020B0604020202020204" pitchFamily="34" charset="0"/>
              </a:rPr>
              <a:t>The Horizon Results Booster is run under a framework contract managed by the </a:t>
            </a:r>
            <a:r>
              <a:rPr lang="en-US" sz="2000" i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Commission </a:t>
            </a:r>
            <a:endParaRPr lang="en-US" sz="2000" i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i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i="0" kern="0" dirty="0">
                <a:latin typeface="Arial" panose="020B0604020202020204" pitchFamily="34" charset="0"/>
                <a:cs typeface="Arial" panose="020B0604020202020204" pitchFamily="34" charset="0"/>
              </a:rPr>
              <a:t>The Booster services are implemented by external consultants under </a:t>
            </a:r>
            <a:r>
              <a:rPr lang="en-US" sz="2000" b="1" i="0" kern="0" dirty="0">
                <a:latin typeface="Arial" panose="020B0604020202020204" pitchFamily="34" charset="0"/>
                <a:cs typeface="Arial" panose="020B0604020202020204" pitchFamily="34" charset="0"/>
              </a:rPr>
              <a:t>confidentiality agreement </a:t>
            </a:r>
            <a:r>
              <a:rPr lang="en-US" sz="2000" i="0" kern="0" dirty="0">
                <a:latin typeface="Arial" panose="020B0604020202020204" pitchFamily="34" charset="0"/>
                <a:cs typeface="Arial" panose="020B0604020202020204" pitchFamily="34" charset="0"/>
              </a:rPr>
              <a:t>and are </a:t>
            </a:r>
            <a:r>
              <a:rPr lang="en-US" sz="2000" b="1" i="0" kern="0" dirty="0">
                <a:latin typeface="Arial" panose="020B0604020202020204" pitchFamily="34" charset="0"/>
                <a:cs typeface="Arial" panose="020B0604020202020204" pitchFamily="34" charset="0"/>
              </a:rPr>
              <a:t>available for FP7 and H2020 and Horizon Europe beneficiaries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28" y="3977045"/>
            <a:ext cx="2256144" cy="750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28" y="5140256"/>
            <a:ext cx="3178151" cy="7319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665" y="3957972"/>
            <a:ext cx="2513834" cy="6347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074" y="3895380"/>
            <a:ext cx="2265522" cy="10289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152" y="5140256"/>
            <a:ext cx="1463452" cy="56286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3802" y="0"/>
            <a:ext cx="12192000" cy="1741714"/>
          </a:xfrm>
          <a:prstGeom prst="rect">
            <a:avLst/>
          </a:prstGeom>
          <a:solidFill>
            <a:srgbClr val="034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Horizon </a:t>
            </a:r>
            <a:r>
              <a:rPr lang="fr-BE" sz="4400" kern="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sz="4400" kern="0" dirty="0">
                <a:latin typeface="Arial" panose="020B0604020202020204" pitchFamily="34" charset="0"/>
                <a:cs typeface="Arial" panose="020B0604020202020204" pitchFamily="34" charset="0"/>
              </a:rPr>
              <a:t> Booster</a:t>
            </a:r>
            <a:endParaRPr lang="en-GB" sz="4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83902" y="-38103"/>
            <a:ext cx="0" cy="1269282"/>
          </a:xfrm>
          <a:prstGeom prst="line">
            <a:avLst/>
          </a:prstGeom>
          <a:ln w="28575">
            <a:solidFill>
              <a:srgbClr val="FCB7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0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95600" y="548681"/>
            <a:ext cx="7920880" cy="720601"/>
          </a:xfrm>
        </p:spPr>
        <p:txBody>
          <a:bodyPr/>
          <a:lstStyle/>
          <a:p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the Horizon </a:t>
            </a:r>
            <a:r>
              <a:rPr lang="fr-BE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 Booster?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1809" y="1763934"/>
            <a:ext cx="8871298" cy="471366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GB" sz="1800" b="1" u="sng" dirty="0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1. </a:t>
            </a:r>
            <a:r>
              <a:rPr lang="en-GB" sz="1800" b="1" u="sng" dirty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Horizon Results Booster: The Rules of the </a:t>
            </a:r>
            <a:r>
              <a:rPr lang="en-GB" sz="1800" b="1" u="sng" dirty="0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Game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Alicja Okoniewska - European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Commission, Directorate-General for Research &amp; Innovation, </a:t>
            </a:r>
            <a:r>
              <a:rPr lang="en-GB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Common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Knowledge and Data Management Service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Alessia </a:t>
            </a:r>
            <a:r>
              <a:rPr lang="it-IT" sz="16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Melasecche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Germini - META Group </a:t>
            </a:r>
            <a:endParaRPr lang="fr-FR" sz="1600" u="sng" dirty="0" smtClean="0">
              <a:solidFill>
                <a:srgbClr val="ED7D3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u="sng" dirty="0" smtClean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Service </a:t>
            </a:r>
            <a:r>
              <a:rPr lang="fr-FR" sz="1800" b="1" u="sng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 Portfolio </a:t>
            </a:r>
            <a:r>
              <a:rPr lang="fr-FR" sz="1800" b="1" u="sng" dirty="0" err="1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Dissemination</a:t>
            </a:r>
            <a:r>
              <a:rPr lang="fr-FR" sz="1800" b="1" u="sng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Exploitation </a:t>
            </a:r>
            <a:r>
              <a:rPr lang="fr-FR" sz="1800" b="1" u="sng" dirty="0" err="1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fr-FR" sz="1800" b="1" u="sng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(PDES) </a:t>
            </a:r>
            <a:endParaRPr lang="fr-FR" sz="1800" b="1" u="sng" dirty="0" smtClean="0">
              <a:solidFill>
                <a:srgbClr val="ED7D3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Module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A, B and C -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Nicholas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Ferguson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TRUST-IT &amp; Antonello Fiorucci META Group</a:t>
            </a:r>
            <a:r>
              <a:rPr lang="fr-FR" sz="1600" dirty="0" smtClean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600" dirty="0" smtClean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Testimonial: 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Lourdes </a:t>
            </a:r>
            <a:r>
              <a:rPr lang="fr-FR" sz="1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Morillas</a:t>
            </a:r>
            <a:r>
              <a:rPr lang="fr-F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fr-FR" sz="1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Med'n'Change</a:t>
            </a:r>
            <a:r>
              <a:rPr lang="fr-F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u="sng" dirty="0" smtClean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GB" sz="1800" b="1" u="sng" dirty="0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Service </a:t>
            </a:r>
            <a:r>
              <a:rPr lang="en-GB" sz="1800" b="1" u="sng" dirty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2: Business Plan Development (BPD) </a:t>
            </a:r>
            <a:endParaRPr lang="en-GB" sz="1800" b="1" u="sng" dirty="0" smtClean="0">
              <a:solidFill>
                <a:srgbClr val="FE731E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Antonello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Fiorucci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endParaRPr lang="en-GB" sz="1600" dirty="0" smtClean="0">
              <a:solidFill>
                <a:srgbClr val="FE731E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Testimonials: </a:t>
            </a:r>
            <a:r>
              <a:rPr lang="en-GB" sz="1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Ainhoa</a:t>
            </a:r>
            <a:r>
              <a:rPr lang="en-GB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Cortés -  WATEREYE ,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ea typeface="Yu Mincho"/>
                <a:cs typeface="Arial" panose="020B0604020202020204" pitchFamily="34" charset="0"/>
              </a:rPr>
              <a:t>Á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ngel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Moya -</a:t>
            </a:r>
            <a:r>
              <a:rPr lang="en-GB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MEISTER 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u="sng" dirty="0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Service </a:t>
            </a:r>
            <a:r>
              <a:rPr lang="it-IT" sz="1800" b="1" u="sng" dirty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 Go-To-Market (GTM) </a:t>
            </a:r>
            <a:endParaRPr lang="it-IT" sz="1800" b="1" u="sng" dirty="0" smtClean="0">
              <a:solidFill>
                <a:srgbClr val="FE731E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600" dirty="0" err="1" smtClean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Alessia</a:t>
            </a:r>
            <a:r>
              <a:rPr lang="en-US" sz="1600" dirty="0" smtClean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Melasecche</a:t>
            </a:r>
            <a:r>
              <a:rPr lang="en-US" sz="1600" dirty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Germini</a:t>
            </a:r>
            <a:r>
              <a:rPr lang="en-US" sz="1600" dirty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META </a:t>
            </a:r>
            <a:r>
              <a:rPr lang="en-US" sz="1600" dirty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&amp;</a:t>
            </a:r>
            <a:r>
              <a:rPr lang="en-US" sz="1600" dirty="0" smtClean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Anna </a:t>
            </a:r>
            <a:r>
              <a:rPr lang="en-US" sz="1600" dirty="0" err="1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Franciosini</a:t>
            </a:r>
            <a:r>
              <a:rPr lang="en-US" sz="1600" dirty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US" sz="1600" dirty="0" err="1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Ciaotech</a:t>
            </a:r>
            <a:r>
              <a:rPr lang="en-US" sz="1600" dirty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PNO </a:t>
            </a:r>
            <a:r>
              <a:rPr lang="en-US" sz="1600" dirty="0" smtClean="0">
                <a:solidFill>
                  <a:srgbClr val="00005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Consulting</a:t>
            </a:r>
            <a:endParaRPr lang="en-US" sz="1800" b="1" u="sng" dirty="0" smtClean="0">
              <a:solidFill>
                <a:srgbClr val="000056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dirty="0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Testimonial: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Edward </a:t>
            </a:r>
            <a:r>
              <a:rPr lang="it-IT" sz="16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Someus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solidFill>
                  <a:srgbClr val="01015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REFERTIL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u="sng" dirty="0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Q&amp;A and </a:t>
            </a:r>
            <a:r>
              <a:rPr lang="it-IT" sz="1800" b="1" u="sng" dirty="0" err="1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closing</a:t>
            </a:r>
            <a:r>
              <a:rPr lang="it-IT" sz="1800" b="1" u="sng" dirty="0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b="1" u="sng" dirty="0" err="1" smtClean="0">
                <a:solidFill>
                  <a:srgbClr val="FE731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remarks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83432" y="2256430"/>
            <a:ext cx="1258193" cy="1300194"/>
          </a:xfrm>
          <a:prstGeom prst="rect">
            <a:avLst/>
          </a:prstGeom>
          <a:solidFill>
            <a:srgbClr val="FCB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/>
              <a:t>Boost</a:t>
            </a:r>
            <a:r>
              <a:rPr lang="fr-BE" b="1" dirty="0"/>
              <a:t> </a:t>
            </a:r>
            <a:r>
              <a:rPr lang="fr-BE" b="1" dirty="0" err="1"/>
              <a:t>your</a:t>
            </a:r>
            <a:r>
              <a:rPr lang="fr-BE" b="1" dirty="0"/>
              <a:t> impact!</a:t>
            </a:r>
            <a:endParaRPr lang="en-GB" b="1" dirty="0"/>
          </a:p>
        </p:txBody>
      </p:sp>
      <p:sp>
        <p:nvSpPr>
          <p:cNvPr id="2" name="Right Triangle 1"/>
          <p:cNvSpPr/>
          <p:nvPr/>
        </p:nvSpPr>
        <p:spPr>
          <a:xfrm rot="5400000">
            <a:off x="10476011" y="3565398"/>
            <a:ext cx="1291004" cy="1258193"/>
          </a:xfrm>
          <a:prstGeom prst="rtTriangle">
            <a:avLst/>
          </a:prstGeom>
          <a:solidFill>
            <a:srgbClr val="F28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16200000">
            <a:off x="9199746" y="2272938"/>
            <a:ext cx="1300194" cy="1267177"/>
          </a:xfrm>
          <a:prstGeom prst="rtTriangle">
            <a:avLst/>
          </a:prstGeom>
          <a:solidFill>
            <a:srgbClr val="FE5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15"/>
          <a:stretch/>
        </p:blipFill>
        <p:spPr>
          <a:xfrm>
            <a:off x="316672" y="5873162"/>
            <a:ext cx="897825" cy="8571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-38103"/>
            <a:ext cx="12192000" cy="1741714"/>
          </a:xfrm>
          <a:prstGeom prst="rect">
            <a:avLst/>
          </a:prstGeom>
          <a:solidFill>
            <a:srgbClr val="034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GB" sz="4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3902" y="-38103"/>
            <a:ext cx="0" cy="1269282"/>
          </a:xfrm>
          <a:prstGeom prst="line">
            <a:avLst/>
          </a:prstGeom>
          <a:ln w="28575">
            <a:solidFill>
              <a:srgbClr val="FCB7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8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Join at slido.com</a:t>
            </a:r>
            <a:endParaRPr lang="en-GB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FFC000"/>
                </a:solidFill>
              </a:rPr>
              <a:t>#</a:t>
            </a:r>
            <a:r>
              <a:rPr lang="en-GB" sz="4400" dirty="0">
                <a:solidFill>
                  <a:srgbClr val="FFC000"/>
                </a:solidFill>
              </a:rPr>
              <a:t>HRB</a:t>
            </a:r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888" y="1117601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6f24d0-5275-4065-a587-24ba64a9a3bc" xsi:nil="true"/>
    <lcf76f155ced4ddcb4097134ff3c332f xmlns="115f1a5b-f9f2-496c-97f3-213b944d986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456E954F295643A4D56DB80A891A75" ma:contentTypeVersion="15" ma:contentTypeDescription="Create a new document." ma:contentTypeScope="" ma:versionID="a636d3ff020538f05fc9444032efafd8">
  <xsd:schema xmlns:xsd="http://www.w3.org/2001/XMLSchema" xmlns:xs="http://www.w3.org/2001/XMLSchema" xmlns:p="http://schemas.microsoft.com/office/2006/metadata/properties" xmlns:ns2="115f1a5b-f9f2-496c-97f3-213b944d986b" xmlns:ns3="836f24d0-5275-4065-a587-24ba64a9a3bc" targetNamespace="http://schemas.microsoft.com/office/2006/metadata/properties" ma:root="true" ma:fieldsID="2ecb8e38719ef550fb6a29f5bd460d75" ns2:_="" ns3:_="">
    <xsd:import namespace="115f1a5b-f9f2-496c-97f3-213b944d986b"/>
    <xsd:import namespace="836f24d0-5275-4065-a587-24ba64a9a3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f1a5b-f9f2-496c-97f3-213b944d98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f24d0-5275-4065-a587-24ba64a9a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80736b4-d8a2-45bf-a06a-0ff62fe0a3e9}" ma:internalName="TaxCatchAll" ma:showField="CatchAllData" ma:web="836f24d0-5275-4065-a587-24ba64a9a3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32F5EF-7748-47D4-8187-EDF275EE93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C4C97C-3AE2-4072-8E61-01DE2371A8EC}">
  <ds:schemaRefs>
    <ds:schemaRef ds:uri="http://schemas.microsoft.com/office/2006/metadata/properties"/>
    <ds:schemaRef ds:uri="http://schemas.microsoft.com/office/infopath/2007/PartnerControls"/>
    <ds:schemaRef ds:uri="85c02c45-5798-4af9-a839-28cb9cc0a8bf"/>
    <ds:schemaRef ds:uri="1b1345fc-e85c-4616-ba4c-847f2527d986"/>
    <ds:schemaRef ds:uri="836f24d0-5275-4065-a587-24ba64a9a3bc"/>
    <ds:schemaRef ds:uri="115f1a5b-f9f2-496c-97f3-213b944d986b"/>
  </ds:schemaRefs>
</ds:datastoreItem>
</file>

<file path=customXml/itemProps3.xml><?xml version="1.0" encoding="utf-8"?>
<ds:datastoreItem xmlns:ds="http://schemas.openxmlformats.org/officeDocument/2006/customXml" ds:itemID="{52421ED6-4FB6-45E2-AF31-A70B60F283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5f1a5b-f9f2-496c-97f3-213b944d986b"/>
    <ds:schemaRef ds:uri="836f24d0-5275-4065-a587-24ba64a9a3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2860</TotalTime>
  <Words>315</Words>
  <Application>Microsoft Office PowerPoint</Application>
  <PresentationFormat>Widescreen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EC Square Sans Cond Pro</vt:lpstr>
      <vt:lpstr>Wingdings</vt:lpstr>
      <vt:lpstr>Yu Mincho</vt:lpstr>
      <vt:lpstr>Office Theme</vt:lpstr>
      <vt:lpstr>PowerPoint Presentation</vt:lpstr>
      <vt:lpstr>Why the Horizon Results Booster?</vt:lpstr>
      <vt:lpstr>Why the Horizon Results Booster?</vt:lpstr>
      <vt:lpstr>PowerPoint Presentation</vt:lpstr>
      <vt:lpstr>Why the Horizon Results Booster?</vt:lpstr>
      <vt:lpstr>Join at slido.com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PANTELIDOU Athina (RTD)</dc:creator>
  <cp:lastModifiedBy>OKONIEWSKA Alicja Maria (RTD)</cp:lastModifiedBy>
  <cp:revision>52</cp:revision>
  <dcterms:created xsi:type="dcterms:W3CDTF">2021-10-01T17:45:22Z</dcterms:created>
  <dcterms:modified xsi:type="dcterms:W3CDTF">2022-11-16T15:31:22Z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0x0101008A456E954F295643A4D56DB80A891A75</vt:lpwstr>
  </property>
  <property fmtid="{D5CDD505-2E9C-101B-9397-08002B2CF9AE}" pid="3" name="MediaServiceImageTags">
    <vt:lpwstr/>
  </property>
</Properties>
</file>